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7" r:id="rId11"/>
    <p:sldId id="265" r:id="rId12"/>
    <p:sldId id="266" r:id="rId13"/>
    <p:sldId id="269" r:id="rId14"/>
    <p:sldId id="270" r:id="rId15"/>
    <p:sldId id="268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E4C13-8FC5-4245-AFFA-850A0EF95AFF}" type="datetimeFigureOut">
              <a:rPr lang="en-US" smtClean="0"/>
              <a:t>7/22/2010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17A10-37C4-4FFD-A96F-137285265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4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A0342-7386-4215-B493-82D8F38B941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58FB-62CA-425B-9DDB-10754F8B1A9B}" type="datetimeFigureOut">
              <a:rPr lang="en-US" smtClean="0"/>
              <a:t>7/22/2010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C1FB-FA14-43A2-826D-E75044F5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25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58FB-62CA-425B-9DDB-10754F8B1A9B}" type="datetimeFigureOut">
              <a:rPr lang="en-US" smtClean="0"/>
              <a:t>7/22/2010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C1FB-FA14-43A2-826D-E75044F5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9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58FB-62CA-425B-9DDB-10754F8B1A9B}" type="datetimeFigureOut">
              <a:rPr lang="en-US" smtClean="0"/>
              <a:t>7/22/2010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C1FB-FA14-43A2-826D-E75044F5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85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916238" y="6669088"/>
            <a:ext cx="3529012" cy="188912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Jeff Hartnell, IoP/CfFP Meeting</a:t>
            </a:r>
          </a:p>
        </p:txBody>
      </p:sp>
    </p:spTree>
    <p:extLst>
      <p:ext uri="{BB962C8B-B14F-4D97-AF65-F5344CB8AC3E}">
        <p14:creationId xmlns:p14="http://schemas.microsoft.com/office/powerpoint/2010/main" val="59970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58FB-62CA-425B-9DDB-10754F8B1A9B}" type="datetimeFigureOut">
              <a:rPr lang="en-US" smtClean="0"/>
              <a:t>7/22/2010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C1FB-FA14-43A2-826D-E75044F5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9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58FB-62CA-425B-9DDB-10754F8B1A9B}" type="datetimeFigureOut">
              <a:rPr lang="en-US" smtClean="0"/>
              <a:t>7/22/2010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C1FB-FA14-43A2-826D-E75044F5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9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58FB-62CA-425B-9DDB-10754F8B1A9B}" type="datetimeFigureOut">
              <a:rPr lang="en-US" smtClean="0"/>
              <a:t>7/22/2010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C1FB-FA14-43A2-826D-E75044F5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8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58FB-62CA-425B-9DDB-10754F8B1A9B}" type="datetimeFigureOut">
              <a:rPr lang="en-US" smtClean="0"/>
              <a:t>7/22/2010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C1FB-FA14-43A2-826D-E75044F5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1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58FB-62CA-425B-9DDB-10754F8B1A9B}" type="datetimeFigureOut">
              <a:rPr lang="en-US" smtClean="0"/>
              <a:t>7/22/2010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C1FB-FA14-43A2-826D-E75044F5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5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58FB-62CA-425B-9DDB-10754F8B1A9B}" type="datetimeFigureOut">
              <a:rPr lang="en-US" smtClean="0"/>
              <a:t>7/22/2010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C1FB-FA14-43A2-826D-E75044F5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1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58FB-62CA-425B-9DDB-10754F8B1A9B}" type="datetimeFigureOut">
              <a:rPr lang="en-US" smtClean="0"/>
              <a:t>7/22/2010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C1FB-FA14-43A2-826D-E75044F5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58FB-62CA-425B-9DDB-10754F8B1A9B}" type="datetimeFigureOut">
              <a:rPr lang="en-US" smtClean="0"/>
              <a:t>7/22/2010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C1FB-FA14-43A2-826D-E75044F5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7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958FB-62CA-425B-9DDB-10754F8B1A9B}" type="datetimeFigureOut">
              <a:rPr lang="en-US" smtClean="0"/>
              <a:t>7/22/2010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3C1FB-FA14-43A2-826D-E75044F5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7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Muon_neutrino" TargetMode="External"/><Relationship Id="rId3" Type="http://schemas.openxmlformats.org/officeDocument/2006/relationships/hyperlink" Target="http://en.wikipedia.org/wiki/Scintillator" TargetMode="External"/><Relationship Id="rId7" Type="http://schemas.openxmlformats.org/officeDocument/2006/relationships/hyperlink" Target="http://en.wikipedia.org/wiki/Muon" TargetMode="External"/><Relationship Id="rId2" Type="http://schemas.openxmlformats.org/officeDocument/2006/relationships/hyperlink" Target="http://en.wikipedia.org/wiki/Stee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agnetic_field" TargetMode="External"/><Relationship Id="rId5" Type="http://schemas.openxmlformats.org/officeDocument/2006/relationships/hyperlink" Target="http://en.wikipedia.org/wiki/Plastic" TargetMode="External"/><Relationship Id="rId10" Type="http://schemas.openxmlformats.org/officeDocument/2006/relationships/hyperlink" Target="http://en.wikipedia.org/wiki/CPT-symmetry" TargetMode="External"/><Relationship Id="rId4" Type="http://schemas.openxmlformats.org/officeDocument/2006/relationships/hyperlink" Target="http://en.wikipedia.org/wiki/Calorimeter" TargetMode="External"/><Relationship Id="rId9" Type="http://schemas.openxmlformats.org/officeDocument/2006/relationships/hyperlink" Target="http://en.wikipedia.org/wiki/Weak_interactio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E565jXuVuM&amp;feature=related" TargetMode="External"/><Relationship Id="rId2" Type="http://schemas.openxmlformats.org/officeDocument/2006/relationships/hyperlink" Target="http://www.sno.phy.queensu.ca/images/mine.GI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Kk2aZS0bl4&amp;feature=related" TargetMode="External"/><Relationship Id="rId2" Type="http://schemas.openxmlformats.org/officeDocument/2006/relationships/hyperlink" Target="http://www.youtube.com/watch?v=GbY8vqIhAms&amp;feature=channe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FGpNMe5eEQ&amp;feature=related" TargetMode="External"/><Relationship Id="rId2" Type="http://schemas.openxmlformats.org/officeDocument/2006/relationships/hyperlink" Target="http://www.youtube.com/watch?v=1_HrQVhgbeo&amp;feature=relate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Yv62-mWitI&amp;feature=related" TargetMode="External"/><Relationship Id="rId2" Type="http://schemas.openxmlformats.org/officeDocument/2006/relationships/hyperlink" Target="http://www.youtube.com/watch?v=6p8T9fkgBgE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3SiGujnfDVc&amp;feature=relat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SZqhqR5XKM&amp;NR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Frontiers in Physics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2962" y="1"/>
            <a:ext cx="7051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Athletics Logo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637"/>
            <a:ext cx="2102141" cy="12607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5800" y="6248400"/>
            <a:ext cx="2985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Richard Lasky – Summer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4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Jeff Hartnell, IoP/CfFP Meeting</a:t>
            </a:r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Opera</a:t>
            </a:r>
          </a:p>
        </p:txBody>
      </p:sp>
      <p:pic>
        <p:nvPicPr>
          <p:cNvPr id="373764" name="Picture 4" descr="CNGSLOGO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6588"/>
            <a:ext cx="10969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765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323850"/>
            <a:ext cx="12604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37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0613"/>
            <a:ext cx="7010400" cy="40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3767" name="Line 7"/>
          <p:cNvSpPr>
            <a:spLocks noChangeShapeType="1"/>
          </p:cNvSpPr>
          <p:nvPr/>
        </p:nvSpPr>
        <p:spPr bwMode="auto">
          <a:xfrm>
            <a:off x="381000" y="2897188"/>
            <a:ext cx="1447800" cy="533400"/>
          </a:xfrm>
          <a:prstGeom prst="line">
            <a:avLst/>
          </a:prstGeom>
          <a:noFill/>
          <a:ln w="38100">
            <a:solidFill>
              <a:srgbClr val="CC3399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3768" name="Text Box 8"/>
          <p:cNvSpPr txBox="1">
            <a:spLocks noChangeArrowheads="1"/>
          </p:cNvSpPr>
          <p:nvPr/>
        </p:nvSpPr>
        <p:spPr bwMode="auto">
          <a:xfrm>
            <a:off x="635000" y="2973388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CC3399"/>
                </a:solidFill>
                <a:latin typeface="Symbol" pitchFamily="18" charset="2"/>
              </a:rPr>
              <a:t>n</a:t>
            </a:r>
            <a:r>
              <a:rPr lang="fr-FR" sz="2400" b="1" baseline="-25000">
                <a:solidFill>
                  <a:srgbClr val="CC3399"/>
                </a:solidFill>
                <a:latin typeface="Symbol" pitchFamily="18" charset="2"/>
              </a:rPr>
              <a:t>t</a:t>
            </a:r>
            <a:endParaRPr lang="en-GB" sz="2400" b="1" baseline="-2500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373772" name="Text Box 12"/>
          <p:cNvSpPr txBox="1">
            <a:spLocks noChangeArrowheads="1"/>
          </p:cNvSpPr>
          <p:nvPr/>
        </p:nvSpPr>
        <p:spPr bwMode="auto">
          <a:xfrm>
            <a:off x="5786438" y="1582738"/>
            <a:ext cx="29257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sz="2400" b="1">
                <a:latin typeface="Symbol" pitchFamily="18" charset="2"/>
                <a:ea typeface="ＭＳ Ｐゴシック" pitchFamily="50" charset="-128"/>
              </a:rPr>
              <a:t>m</a:t>
            </a:r>
            <a:r>
              <a:rPr lang="en-GB" sz="2400" b="1">
                <a:latin typeface="Times New Roman" pitchFamily="18" charset="0"/>
                <a:ea typeface="ＭＳ Ｐゴシック" pitchFamily="50" charset="-128"/>
              </a:rPr>
              <a:t> spectrometer</a:t>
            </a:r>
            <a:endParaRPr lang="en-GB" b="1">
              <a:latin typeface="Times New Roman" pitchFamily="18" charset="0"/>
              <a:ea typeface="ＭＳ Ｐゴシック" pitchFamily="50" charset="-128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en-GB" sz="1600" b="1">
                <a:latin typeface="Times New Roman" pitchFamily="18" charset="0"/>
                <a:ea typeface="ＭＳ Ｐゴシック" pitchFamily="50" charset="-128"/>
              </a:rPr>
              <a:t>Magnetised Iron Dipoles</a:t>
            </a:r>
          </a:p>
          <a:p>
            <a:pPr algn="ctr" eaLnBrk="0" hangingPunct="0">
              <a:lnSpc>
                <a:spcPct val="80000"/>
              </a:lnSpc>
            </a:pPr>
            <a:r>
              <a:rPr lang="en-GB" sz="1600" b="1">
                <a:latin typeface="Times New Roman" pitchFamily="18" charset="0"/>
                <a:ea typeface="ＭＳ Ｐゴシック" pitchFamily="50" charset="-128"/>
              </a:rPr>
              <a:t>Drift tubes and RPCs</a:t>
            </a:r>
            <a:endParaRPr lang="en-GB"/>
          </a:p>
        </p:txBody>
      </p:sp>
      <p:sp>
        <p:nvSpPr>
          <p:cNvPr id="373773" name="Line 13"/>
          <p:cNvSpPr>
            <a:spLocks noChangeShapeType="1"/>
          </p:cNvSpPr>
          <p:nvPr/>
        </p:nvSpPr>
        <p:spPr bwMode="auto">
          <a:xfrm flipH="1">
            <a:off x="6146800" y="2528888"/>
            <a:ext cx="539750" cy="17557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3774" name="Line 14"/>
          <p:cNvSpPr>
            <a:spLocks noChangeShapeType="1"/>
          </p:cNvSpPr>
          <p:nvPr/>
        </p:nvSpPr>
        <p:spPr bwMode="auto">
          <a:xfrm flipH="1">
            <a:off x="4527550" y="2349500"/>
            <a:ext cx="1619250" cy="1574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3775" name="Text Box 15"/>
          <p:cNvSpPr txBox="1">
            <a:spLocks noChangeArrowheads="1"/>
          </p:cNvSpPr>
          <p:nvPr/>
        </p:nvSpPr>
        <p:spPr bwMode="auto">
          <a:xfrm>
            <a:off x="115888" y="4978400"/>
            <a:ext cx="2970212" cy="1465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b="1"/>
              <a:t>Target: </a:t>
            </a:r>
          </a:p>
          <a:p>
            <a:r>
              <a:rPr lang="en-GB" b="1"/>
              <a:t>- a “wall” of Pb/emulsion “bricks”</a:t>
            </a:r>
          </a:p>
          <a:p>
            <a:r>
              <a:rPr lang="en-GB" b="1"/>
              <a:t>- planes of orthogonal scintillator strips</a:t>
            </a:r>
            <a:endParaRPr lang="en-GB"/>
          </a:p>
        </p:txBody>
      </p:sp>
      <p:sp>
        <p:nvSpPr>
          <p:cNvPr id="373777" name="Line 17"/>
          <p:cNvSpPr>
            <a:spLocks noChangeShapeType="1"/>
          </p:cNvSpPr>
          <p:nvPr/>
        </p:nvSpPr>
        <p:spPr bwMode="auto">
          <a:xfrm flipV="1">
            <a:off x="2997200" y="4959350"/>
            <a:ext cx="2114550" cy="4953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3776" name="Line 16"/>
          <p:cNvSpPr>
            <a:spLocks noChangeShapeType="1"/>
          </p:cNvSpPr>
          <p:nvPr/>
        </p:nvSpPr>
        <p:spPr bwMode="auto">
          <a:xfrm flipV="1">
            <a:off x="1736725" y="4194175"/>
            <a:ext cx="1709738" cy="990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56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Jeff Hartnell, IoP/CfFP Meeting</a:t>
            </a:r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MINOS</a:t>
            </a:r>
            <a:br>
              <a:rPr lang="en-GB" dirty="0" smtClean="0"/>
            </a:br>
            <a:r>
              <a:rPr lang="en-GB" dirty="0" smtClean="0"/>
              <a:t>at </a:t>
            </a:r>
            <a:r>
              <a:rPr lang="en-GB" dirty="0" err="1" smtClean="0"/>
              <a:t>Femilab</a:t>
            </a:r>
            <a:endParaRPr lang="en-GB" dirty="0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981200"/>
            <a:ext cx="5422900" cy="4114800"/>
          </a:xfrm>
        </p:spPr>
        <p:txBody>
          <a:bodyPr/>
          <a:lstStyle/>
          <a:p>
            <a:r>
              <a:rPr lang="en-GB" sz="2400"/>
              <a:t>735 km baseline</a:t>
            </a:r>
          </a:p>
          <a:p>
            <a:r>
              <a:rPr lang="en-GB" sz="2400"/>
              <a:t>Two magnetised iron-scintillator tracking calorimeters</a:t>
            </a:r>
          </a:p>
          <a:p>
            <a:pPr lvl="1"/>
            <a:r>
              <a:rPr lang="en-GB" sz="1800"/>
              <a:t>Near detector at Fermilab</a:t>
            </a:r>
          </a:p>
          <a:p>
            <a:pPr lvl="1"/>
            <a:r>
              <a:rPr lang="en-GB" sz="1800"/>
              <a:t>Far detector at Soudan Underground Lab.</a:t>
            </a:r>
          </a:p>
        </p:txBody>
      </p:sp>
      <p:grpSp>
        <p:nvGrpSpPr>
          <p:cNvPr id="374788" name="Group 4"/>
          <p:cNvGrpSpPr>
            <a:grpSpLocks/>
          </p:cNvGrpSpPr>
          <p:nvPr/>
        </p:nvGrpSpPr>
        <p:grpSpPr bwMode="auto">
          <a:xfrm>
            <a:off x="1062038" y="4329113"/>
            <a:ext cx="5491162" cy="1846262"/>
            <a:chOff x="2448" y="912"/>
            <a:chExt cx="3257" cy="981"/>
          </a:xfrm>
        </p:grpSpPr>
        <p:grpSp>
          <p:nvGrpSpPr>
            <p:cNvPr id="374789" name="Group 5"/>
            <p:cNvGrpSpPr>
              <a:grpSpLocks/>
            </p:cNvGrpSpPr>
            <p:nvPr/>
          </p:nvGrpSpPr>
          <p:grpSpPr bwMode="auto">
            <a:xfrm>
              <a:off x="2616" y="1248"/>
              <a:ext cx="3089" cy="645"/>
              <a:chOff x="2712" y="1314"/>
              <a:chExt cx="3089" cy="645"/>
            </a:xfrm>
          </p:grpSpPr>
          <p:pic>
            <p:nvPicPr>
              <p:cNvPr id="374790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2" y="1314"/>
                <a:ext cx="3089" cy="6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</a:extLst>
            </p:spPr>
          </p:pic>
          <p:sp>
            <p:nvSpPr>
              <p:cNvPr id="374791" name="Text Box 7"/>
              <p:cNvSpPr txBox="1">
                <a:spLocks noChangeArrowheads="1"/>
              </p:cNvSpPr>
              <p:nvPr/>
            </p:nvSpPr>
            <p:spPr bwMode="auto">
              <a:xfrm>
                <a:off x="3247" y="1609"/>
                <a:ext cx="401" cy="16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tIns="46800" rIns="18000" bIns="46800"/>
              <a:lstStyle>
                <a:lvl1pPr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lnSpc>
                    <a:spcPct val="85000"/>
                  </a:lnSpc>
                  <a:spcBef>
                    <a:spcPts val="413"/>
                  </a:spcBef>
                </a:pPr>
                <a:r>
                  <a:rPr lang="en-GB">
                    <a:latin typeface="Times" pitchFamily="18" charset="0"/>
                  </a:rPr>
                  <a:t>Det. 1</a:t>
                </a:r>
              </a:p>
            </p:txBody>
          </p:sp>
          <p:sp>
            <p:nvSpPr>
              <p:cNvPr id="374792" name="Text Box 8"/>
              <p:cNvSpPr txBox="1">
                <a:spLocks noChangeArrowheads="1"/>
              </p:cNvSpPr>
              <p:nvPr/>
            </p:nvSpPr>
            <p:spPr bwMode="auto">
              <a:xfrm>
                <a:off x="3905" y="1585"/>
                <a:ext cx="607" cy="1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600">
                    <a:latin typeface="Times New Roman" pitchFamily="18" charset="0"/>
                  </a:rPr>
                  <a:t>735 km</a:t>
                </a:r>
              </a:p>
            </p:txBody>
          </p:sp>
          <p:sp>
            <p:nvSpPr>
              <p:cNvPr id="374793" name="Text Box 9"/>
              <p:cNvSpPr txBox="1">
                <a:spLocks noChangeArrowheads="1"/>
              </p:cNvSpPr>
              <p:nvPr/>
            </p:nvSpPr>
            <p:spPr bwMode="auto">
              <a:xfrm>
                <a:off x="5328" y="1584"/>
                <a:ext cx="432" cy="192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tIns="46800" rIns="18000" bIns="46800"/>
              <a:lstStyle>
                <a:lvl1pPr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lnSpc>
                    <a:spcPct val="85000"/>
                  </a:lnSpc>
                  <a:spcBef>
                    <a:spcPts val="413"/>
                  </a:spcBef>
                </a:pPr>
                <a:r>
                  <a:rPr lang="en-GB">
                    <a:latin typeface="Times" pitchFamily="18" charset="0"/>
                  </a:rPr>
                  <a:t>Det. 2</a:t>
                </a:r>
              </a:p>
            </p:txBody>
          </p:sp>
        </p:grpSp>
        <p:sp>
          <p:nvSpPr>
            <p:cNvPr id="374794" name="Text Box 10"/>
            <p:cNvSpPr txBox="1">
              <a:spLocks noChangeArrowheads="1"/>
            </p:cNvSpPr>
            <p:nvPr/>
          </p:nvSpPr>
          <p:spPr bwMode="auto">
            <a:xfrm>
              <a:off x="2448" y="912"/>
              <a:ext cx="1104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 sz="2000">
                  <a:solidFill>
                    <a:schemeClr val="accent2"/>
                  </a:solidFill>
                  <a:latin typeface="Times" pitchFamily="18" charset="0"/>
                </a:rPr>
                <a:t>Near Detector: 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 sz="2000">
                  <a:solidFill>
                    <a:schemeClr val="accent2"/>
                  </a:solidFill>
                  <a:latin typeface="Times" pitchFamily="18" charset="0"/>
                </a:rPr>
                <a:t>980 tons</a:t>
              </a:r>
              <a:endParaRPr lang="en-US" sz="2400">
                <a:latin typeface="Times" pitchFamily="18" charset="0"/>
              </a:endParaRPr>
            </a:p>
          </p:txBody>
        </p:sp>
        <p:sp>
          <p:nvSpPr>
            <p:cNvPr id="374795" name="Text Box 11"/>
            <p:cNvSpPr txBox="1">
              <a:spLocks noChangeArrowheads="1"/>
            </p:cNvSpPr>
            <p:nvPr/>
          </p:nvSpPr>
          <p:spPr bwMode="auto">
            <a:xfrm>
              <a:off x="4800" y="965"/>
              <a:ext cx="89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Far Detector: 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5400 tons</a:t>
              </a:r>
              <a:endParaRPr lang="en-US" sz="16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74796" name="Line 12"/>
            <p:cNvSpPr>
              <a:spLocks noChangeShapeType="1"/>
            </p:cNvSpPr>
            <p:nvPr/>
          </p:nvSpPr>
          <p:spPr bwMode="auto">
            <a:xfrm flipH="1">
              <a:off x="3328" y="1152"/>
              <a:ext cx="224" cy="184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97" name="Line 13"/>
            <p:cNvSpPr>
              <a:spLocks noChangeShapeType="1"/>
            </p:cNvSpPr>
            <p:nvPr/>
          </p:nvSpPr>
          <p:spPr bwMode="auto">
            <a:xfrm>
              <a:off x="4512" y="1104"/>
              <a:ext cx="336" cy="28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98" name="Line 14"/>
            <p:cNvSpPr>
              <a:spLocks noChangeShapeType="1"/>
            </p:cNvSpPr>
            <p:nvPr/>
          </p:nvSpPr>
          <p:spPr bwMode="auto">
            <a:xfrm flipH="1">
              <a:off x="3072" y="1152"/>
              <a:ext cx="464" cy="0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 type="none" w="sm" len="sm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99" name="Line 15"/>
            <p:cNvSpPr>
              <a:spLocks noChangeShapeType="1"/>
            </p:cNvSpPr>
            <p:nvPr/>
          </p:nvSpPr>
          <p:spPr bwMode="auto">
            <a:xfrm>
              <a:off x="4512" y="1104"/>
              <a:ext cx="336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none" w="sm" len="sm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74800" name="Picture 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" t="945" r="2118" b="17235"/>
          <a:stretch>
            <a:fillRect/>
          </a:stretch>
        </p:blipFill>
        <p:spPr>
          <a:xfrm>
            <a:off x="6637338" y="1617663"/>
            <a:ext cx="2327275" cy="329723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05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Jeff Hartnell, IoP/CfFP Meeting</a:t>
            </a:r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MINOS Detectors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913313"/>
            <a:ext cx="7661275" cy="1665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/>
              <a:t>Identical in important features:</a:t>
            </a:r>
          </a:p>
          <a:p>
            <a:pPr lvl="1">
              <a:lnSpc>
                <a:spcPct val="80000"/>
              </a:lnSpc>
            </a:pPr>
            <a:r>
              <a:rPr lang="en-GB" sz="2400"/>
              <a:t>2.54 cm thick steel planes</a:t>
            </a:r>
          </a:p>
          <a:p>
            <a:pPr lvl="1">
              <a:lnSpc>
                <a:spcPct val="80000"/>
              </a:lnSpc>
            </a:pPr>
            <a:r>
              <a:rPr lang="en-GB" sz="2400"/>
              <a:t>1 cm thick scintillator planes</a:t>
            </a:r>
          </a:p>
          <a:p>
            <a:pPr lvl="1">
              <a:lnSpc>
                <a:spcPct val="80000"/>
              </a:lnSpc>
            </a:pPr>
            <a:r>
              <a:rPr lang="en-GB" sz="2400"/>
              <a:t>1.5 T magnetic field</a:t>
            </a:r>
          </a:p>
        </p:txBody>
      </p:sp>
      <p:pic>
        <p:nvPicPr>
          <p:cNvPr id="378896" name="Picture 16" descr="MINOS-485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854200"/>
            <a:ext cx="4049713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97" name="Picture 17" descr="MINOS near detector 04-0772-04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854200"/>
            <a:ext cx="4059237" cy="270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898" name="Text Box 18"/>
          <p:cNvSpPr txBox="1">
            <a:spLocks noChangeArrowheads="1"/>
          </p:cNvSpPr>
          <p:nvPr/>
        </p:nvSpPr>
        <p:spPr bwMode="auto">
          <a:xfrm>
            <a:off x="895350" y="4521200"/>
            <a:ext cx="2992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mic Sans MS" pitchFamily="66" charset="0"/>
              </a:rPr>
              <a:t>Near Detector, 980 tons</a:t>
            </a:r>
          </a:p>
        </p:txBody>
      </p:sp>
      <p:sp>
        <p:nvSpPr>
          <p:cNvPr id="378899" name="Text Box 19"/>
          <p:cNvSpPr txBox="1">
            <a:spLocks noChangeArrowheads="1"/>
          </p:cNvSpPr>
          <p:nvPr/>
        </p:nvSpPr>
        <p:spPr bwMode="auto">
          <a:xfrm>
            <a:off x="5314950" y="4521200"/>
            <a:ext cx="2955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mic Sans MS" pitchFamily="66" charset="0"/>
              </a:rPr>
              <a:t>Far Detector, 5400 tons</a:t>
            </a:r>
          </a:p>
        </p:txBody>
      </p:sp>
    </p:spTree>
    <p:extLst>
      <p:ext uri="{BB962C8B-B14F-4D97-AF65-F5344CB8AC3E}">
        <p14:creationId xmlns:p14="http://schemas.microsoft.com/office/powerpoint/2010/main" val="30820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MINOS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Both MINOS detectors are </a:t>
            </a:r>
            <a:r>
              <a:rPr lang="en-US" dirty="0">
                <a:hlinkClick r:id="rId2" action="ppaction://hlinkfile" tooltip="Steel"/>
              </a:rPr>
              <a:t>steel</a:t>
            </a:r>
            <a:r>
              <a:rPr lang="en-US" dirty="0"/>
              <a:t>-</a:t>
            </a:r>
            <a:r>
              <a:rPr lang="en-US" dirty="0">
                <a:hlinkClick r:id="rId3" action="ppaction://hlinkfile" tooltip="Scintillator"/>
              </a:rPr>
              <a:t>scintillator</a:t>
            </a:r>
            <a:r>
              <a:rPr lang="en-US" dirty="0"/>
              <a:t> sampling </a:t>
            </a:r>
            <a:r>
              <a:rPr lang="en-US" dirty="0">
                <a:hlinkClick r:id="rId4" action="ppaction://hlinkfile" tooltip="Calorimeter"/>
              </a:rPr>
              <a:t>calorimeters</a:t>
            </a:r>
            <a:r>
              <a:rPr lang="en-US" dirty="0"/>
              <a:t> made out of alternating planes of magnetized steel and </a:t>
            </a:r>
            <a:r>
              <a:rPr lang="en-US" dirty="0">
                <a:hlinkClick r:id="rId5" action="ppaction://hlinkfile" tooltip="Plastic"/>
              </a:rPr>
              <a:t>plastic</a:t>
            </a:r>
            <a:r>
              <a:rPr lang="en-US" dirty="0"/>
              <a:t> scintillators. The </a:t>
            </a:r>
            <a:r>
              <a:rPr lang="en-US" dirty="0">
                <a:hlinkClick r:id="rId6" action="ppaction://hlinkfile" tooltip="Magnetic field"/>
              </a:rPr>
              <a:t>magnetic field</a:t>
            </a:r>
            <a:r>
              <a:rPr lang="en-US" dirty="0"/>
              <a:t> causes the path of a </a:t>
            </a:r>
            <a:r>
              <a:rPr lang="en-US" dirty="0">
                <a:hlinkClick r:id="rId7" action="ppaction://hlinkfile" tooltip="Muon"/>
              </a:rPr>
              <a:t>muon</a:t>
            </a:r>
            <a:r>
              <a:rPr lang="en-US" dirty="0"/>
              <a:t> produced in a </a:t>
            </a:r>
            <a:r>
              <a:rPr lang="en-US" dirty="0">
                <a:hlinkClick r:id="rId8" action="ppaction://hlinkfile" tooltip="Muon neutrino"/>
              </a:rPr>
              <a:t>muon neutrino</a:t>
            </a:r>
            <a:r>
              <a:rPr lang="en-US" dirty="0"/>
              <a:t> </a:t>
            </a:r>
            <a:r>
              <a:rPr lang="en-US" dirty="0">
                <a:hlinkClick r:id="rId9" action="ppaction://hlinkfile" tooltip="Weak interaction"/>
              </a:rPr>
              <a:t>interaction</a:t>
            </a:r>
            <a:r>
              <a:rPr lang="en-US" dirty="0"/>
              <a:t> to bend, making it possible to distinguish interactions with neutrinos from those with antineutrinos. This feature of the MINOS detectors allows MINOS to search for </a:t>
            </a:r>
            <a:r>
              <a:rPr lang="en-US" dirty="0">
                <a:hlinkClick r:id="rId10" action="ppaction://hlinkfile" tooltip="CPT-symmetry"/>
              </a:rPr>
              <a:t>CPT-violation</a:t>
            </a:r>
            <a:r>
              <a:rPr lang="en-US" dirty="0"/>
              <a:t> with atmospheric neutrinos and anti-neutrinos.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02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Sudbury Neutrino Observatory</a:t>
            </a:r>
            <a:r>
              <a:rPr lang="en-US" dirty="0"/>
              <a:t> (</a:t>
            </a:r>
            <a:r>
              <a:rPr lang="en-US" b="1" dirty="0"/>
              <a:t>SNO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Sudbury, Ontario,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Sudbury Neutrino Observatory (</a:t>
            </a:r>
            <a:r>
              <a:rPr lang="en-US" b="1" dirty="0"/>
              <a:t>SNO</a:t>
            </a:r>
            <a:r>
              <a:rPr lang="en-US" dirty="0"/>
              <a:t>) results have provided revolutionary insight into the properties of neutrinos and the core of the </a:t>
            </a:r>
            <a:r>
              <a:rPr lang="en-US" dirty="0" smtClean="0"/>
              <a:t>sun</a:t>
            </a:r>
          </a:p>
          <a:p>
            <a:r>
              <a:rPr lang="en-US" dirty="0"/>
              <a:t> 6800 feet under ground, in INCO's </a:t>
            </a:r>
            <a:r>
              <a:rPr lang="en-US" dirty="0">
                <a:hlinkClick r:id="rId2" action="ppaction://hlinkfile"/>
              </a:rPr>
              <a:t>Creighton mine</a:t>
            </a:r>
            <a:r>
              <a:rPr lang="en-US" dirty="0"/>
              <a:t> near Sudbury, Ontario, </a:t>
            </a:r>
            <a:r>
              <a:rPr lang="en-US" dirty="0" smtClean="0"/>
              <a:t>Canada</a:t>
            </a:r>
          </a:p>
          <a:p>
            <a:r>
              <a:rPr lang="en-US" dirty="0"/>
              <a:t>SNO </a:t>
            </a:r>
            <a:r>
              <a:rPr lang="en-US" dirty="0" smtClean="0"/>
              <a:t>is </a:t>
            </a:r>
            <a:r>
              <a:rPr lang="en-US" dirty="0"/>
              <a:t>a heavy-water Cherenkov detector designed to detect neutrinos produced by fusion reactions in the </a:t>
            </a:r>
            <a:r>
              <a:rPr lang="en-US" dirty="0" smtClean="0"/>
              <a:t>sun which produce light flashes</a:t>
            </a:r>
          </a:p>
          <a:p>
            <a:r>
              <a:rPr lang="en-US" dirty="0"/>
              <a:t>This light </a:t>
            </a:r>
            <a:r>
              <a:rPr lang="en-US" dirty="0" smtClean="0"/>
              <a:t>is </a:t>
            </a:r>
            <a:r>
              <a:rPr lang="en-US" dirty="0"/>
              <a:t>then detected by an array of 9600 photomultiplier </a:t>
            </a:r>
            <a:r>
              <a:rPr lang="en-US" dirty="0" smtClean="0"/>
              <a:t>tubes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://www.youtube.com/watch?v=WE565jXuVuM&amp;feature=related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57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792162"/>
          </a:xfrm>
        </p:spPr>
        <p:txBody>
          <a:bodyPr/>
          <a:lstStyle/>
          <a:p>
            <a:r>
              <a:rPr lang="en-US" dirty="0" smtClean="0"/>
              <a:t>Summary of Neutrino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r>
              <a:rPr lang="en-GB" dirty="0"/>
              <a:t>It’s now 40 years since the first atmospheric neutrinos were </a:t>
            </a:r>
            <a:r>
              <a:rPr lang="en-GB" dirty="0" smtClean="0"/>
              <a:t>detected</a:t>
            </a:r>
          </a:p>
          <a:p>
            <a:r>
              <a:rPr lang="en-GB" dirty="0"/>
              <a:t>First detected, via neutrino-induced muons, in </a:t>
            </a:r>
            <a:r>
              <a:rPr lang="en-GB" dirty="0" smtClean="0"/>
              <a:t>1965</a:t>
            </a:r>
          </a:p>
          <a:p>
            <a:pPr>
              <a:lnSpc>
                <a:spcPct val="80000"/>
              </a:lnSpc>
            </a:pPr>
            <a:r>
              <a:rPr lang="en-GB" dirty="0"/>
              <a:t>First fully contained events in early 1980s</a:t>
            </a:r>
          </a:p>
          <a:p>
            <a:pPr marL="742950" lvl="2" indent="-342900">
              <a:lnSpc>
                <a:spcPct val="80000"/>
              </a:lnSpc>
            </a:pPr>
            <a:r>
              <a:rPr lang="en-GB" dirty="0"/>
              <a:t>Proton decay </a:t>
            </a:r>
            <a:r>
              <a:rPr lang="en-GB" dirty="0" smtClean="0"/>
              <a:t>experiments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666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Worm Holes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www.youtube.com/watch?v=GbY8vqIhAms&amp;feature=channel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http://www.youtube.com/watch?v=VKk2aZS0bl4&amp;feature=related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 Boson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http://www.youtube.com/watch?v=1_HrQVhgbeo&amp;feature=related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http://www.youtube.com/watch?v=RFGpNMe5eEQ&amp;feature=related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91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www.youtube.com/watch?v=6p8T9fkgBgE&amp;feature=related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www.youtube.com/watch?v=yYv62-mWitI&amp;feature=related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http://www.youtube.com/watch?v=3SiGujnfDVc&amp;feature=related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7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model of the stages of the universe</a:t>
            </a:r>
            <a:endParaRPr lang="en-US" dirty="0"/>
          </a:p>
        </p:txBody>
      </p:sp>
      <p:pic>
        <p:nvPicPr>
          <p:cNvPr id="4" name="Picture 3" descr="http://www.grandunificationtheory.com/history.bigban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22325"/>
            <a:ext cx="7086600" cy="54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084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http://www.youtube.com/watch?v=hSZqhqR5XKM&amp;NR=1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30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ipod.org.uk/reality/reality_standard_model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3964"/>
            <a:ext cx="57912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020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of Neutrinos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study of Neutrinos is conducted around the world</a:t>
            </a:r>
          </a:p>
          <a:p>
            <a:r>
              <a:rPr lang="en-US" dirty="0" smtClean="0"/>
              <a:t>The atmospheric neutrinos are produced in some of the same reactions as the muons that we have been studying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762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Jeff Hartnell, IoP/CfFP Meeting</a:t>
            </a:r>
          </a:p>
        </p:txBody>
      </p:sp>
      <p:sp>
        <p:nvSpPr>
          <p:cNvPr id="3430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Production of Atmospheric Neutrinos</a:t>
            </a:r>
          </a:p>
        </p:txBody>
      </p:sp>
      <p:pic>
        <p:nvPicPr>
          <p:cNvPr id="3430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2025" y="1719263"/>
            <a:ext cx="4649788" cy="4789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3048" name="Line 8"/>
          <p:cNvSpPr>
            <a:spLocks noChangeShapeType="1"/>
          </p:cNvSpPr>
          <p:nvPr/>
        </p:nvSpPr>
        <p:spPr bwMode="auto">
          <a:xfrm>
            <a:off x="1781175" y="4778375"/>
            <a:ext cx="1809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49" name="Line 9"/>
          <p:cNvSpPr>
            <a:spLocks noChangeShapeType="1"/>
          </p:cNvSpPr>
          <p:nvPr/>
        </p:nvSpPr>
        <p:spPr bwMode="auto">
          <a:xfrm>
            <a:off x="3132138" y="4778375"/>
            <a:ext cx="1809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Jeff Hartnell, IoP/CfFP Meeting</a:t>
            </a:r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Super-Kamiokande</a:t>
            </a:r>
          </a:p>
        </p:txBody>
      </p:sp>
      <p:sp>
        <p:nvSpPr>
          <p:cNvPr id="389126" name="Rectangle 6"/>
          <p:cNvSpPr>
            <a:spLocks noChangeArrowheads="1"/>
          </p:cNvSpPr>
          <p:nvPr/>
        </p:nvSpPr>
        <p:spPr bwMode="auto">
          <a:xfrm>
            <a:off x="476250" y="1989138"/>
            <a:ext cx="4275138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GB" sz="2400"/>
              <a:t>Located in Kamioka, Japan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GB" sz="2400"/>
              <a:t>50 kT water Cerenkov detector (22.5 kT fiducial)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GB" sz="2400"/>
              <a:t>~12000 PMTs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GB" sz="2400"/>
              <a:t>Overburden of 2700 mwe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GB" sz="2400"/>
              <a:t>Separate muons and electrons by Cerenkov ring structure</a:t>
            </a:r>
          </a:p>
        </p:txBody>
      </p:sp>
      <p:pic>
        <p:nvPicPr>
          <p:cNvPr id="38913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628775"/>
            <a:ext cx="3606800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5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306</Words>
  <Application>Microsoft Office PowerPoint</Application>
  <PresentationFormat>On-screen Show (4:3)</PresentationFormat>
  <Paragraphs>71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New Frontiers in Physics</vt:lpstr>
      <vt:lpstr>Higgs Boson</vt:lpstr>
      <vt:lpstr>Dark Matter</vt:lpstr>
      <vt:lpstr>Standard model of the stages of the universe</vt:lpstr>
      <vt:lpstr>Big Bang</vt:lpstr>
      <vt:lpstr>PowerPoint Presentation</vt:lpstr>
      <vt:lpstr>Study of Neutrinos</vt:lpstr>
      <vt:lpstr>Production of Atmospheric Neutrinos</vt:lpstr>
      <vt:lpstr>Super-Kamiokande</vt:lpstr>
      <vt:lpstr>Opera</vt:lpstr>
      <vt:lpstr>MINOS at Femilab</vt:lpstr>
      <vt:lpstr>The MINOS Detectors</vt:lpstr>
      <vt:lpstr>MINOS Detectors</vt:lpstr>
      <vt:lpstr>Sudbury Neutrino Observatory (SNO) Sudbury, Ontario, Canada</vt:lpstr>
      <vt:lpstr>Summary of Neutrino research</vt:lpstr>
      <vt:lpstr>Worm Holes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Frontiers in Physics</dc:title>
  <dc:creator>Admin</dc:creator>
  <cp:lastModifiedBy>Admin</cp:lastModifiedBy>
  <cp:revision>18</cp:revision>
  <dcterms:created xsi:type="dcterms:W3CDTF">2010-07-22T01:44:22Z</dcterms:created>
  <dcterms:modified xsi:type="dcterms:W3CDTF">2010-07-23T04:10:04Z</dcterms:modified>
</cp:coreProperties>
</file>